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5" r:id="rId5"/>
    <p:sldId id="261" r:id="rId6"/>
    <p:sldId id="262" r:id="rId7"/>
    <p:sldId id="286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8" r:id="rId26"/>
    <p:sldId id="278" r:id="rId27"/>
    <p:sldId id="279" r:id="rId28"/>
    <p:sldId id="28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45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CAC6-8BC7-4E10-B2C9-B9B1BEFEBC36}" type="datetimeFigureOut">
              <a:rPr lang="pl-PL" smtClean="0"/>
              <a:pPr/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A033-D3EE-4B69-A8A0-7C0577302F2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10" Type="http://schemas.openxmlformats.org/officeDocument/2006/relationships/hyperlink" Target="http://www.strzyzowski.pl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brody.com.ua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upload.wikimedia.org/wikipedia/commons/thumb/e/e7/%D0%91%D1%80%D0%BE%D0%B4%D0%B8_%D0%B3%D0%B5%D1%80%D0%B1.png/100px-%D0%91%D1%80%D0%BE%D0%B4%D0%B8_%D0%B3%D0%B5%D1%80%D0%B1.p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46859" y="1195665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Mikroprojekt</a:t>
            </a:r>
            <a:r>
              <a:rPr lang="pl-PL" sz="2000" b="1" dirty="0"/>
              <a:t> nr 7:</a:t>
            </a:r>
          </a:p>
          <a:p>
            <a:pPr algn="ctr"/>
            <a:r>
              <a:rPr lang="pl-PL" sz="2000" b="1" i="1" dirty="0"/>
              <a:t>„Wspólne przedstawienie turystycznej, etnicznej i kulturalnej specyfiki miasta Brody (Ukraina) oraz Powiatu Strzyżowskiego (Polska) na międzynarodowym rynku turystycznym</a:t>
            </a:r>
            <a:r>
              <a:rPr lang="pl-PL" sz="2000" b="1" i="1" dirty="0" smtClean="0"/>
              <a:t>”</a:t>
            </a:r>
          </a:p>
          <a:p>
            <a:endParaRPr lang="pl-PL" sz="2000" dirty="0"/>
          </a:p>
          <a:p>
            <a:pPr lvl="0" algn="ctr"/>
            <a:r>
              <a:rPr lang="pl-PL" sz="2000" dirty="0"/>
              <a:t>Mikroprojekt nr 7 realizowany jest w ramach projektu parasolowego: „Wspólna promocja turystyczna możliwości i kulturalno – historycznego dziedzictwa obwodu lwowskiego, województwa </a:t>
            </a:r>
            <a:r>
              <a:rPr lang="pl-PL" sz="2000" dirty="0" smtClean="0"/>
              <a:t>podkarpackiego</a:t>
            </a:r>
          </a:p>
          <a:p>
            <a:pPr lvl="0" algn="ctr"/>
            <a:r>
              <a:rPr lang="pl-PL" sz="2000" dirty="0" smtClean="0"/>
              <a:t> i lubelskiego</a:t>
            </a:r>
            <a:r>
              <a:rPr lang="pl-PL" sz="2000" dirty="0"/>
              <a:t>” Programu Współpracy Transgranicznej </a:t>
            </a:r>
            <a:endParaRPr lang="pl-PL" sz="2000" dirty="0" smtClean="0"/>
          </a:p>
          <a:p>
            <a:pPr lvl="0" algn="ctr"/>
            <a:r>
              <a:rPr lang="pl-PL" sz="2000" dirty="0" smtClean="0"/>
              <a:t>Polska </a:t>
            </a:r>
            <a:r>
              <a:rPr lang="pl-PL" sz="2000" dirty="0"/>
              <a:t>– Białoruś </a:t>
            </a:r>
            <a:r>
              <a:rPr lang="pl-PL" sz="2000" dirty="0" smtClean="0"/>
              <a:t>– </a:t>
            </a:r>
            <a:r>
              <a:rPr lang="pl-PL" sz="2000" smtClean="0"/>
              <a:t>Ukraina </a:t>
            </a:r>
            <a:r>
              <a:rPr lang="pl-PL" sz="2000" smtClean="0">
                <a:solidFill>
                  <a:prstClr val="black"/>
                </a:solidFill>
              </a:rPr>
              <a:t>2007-2013</a:t>
            </a:r>
            <a:endParaRPr lang="pl-PL" sz="2000" dirty="0">
              <a:solidFill>
                <a:prstClr val="black"/>
              </a:solidFill>
            </a:endParaRPr>
          </a:p>
          <a:p>
            <a:pPr algn="ctr"/>
            <a:endParaRPr lang="pl-PL" sz="2000" dirty="0"/>
          </a:p>
          <a:p>
            <a:endParaRPr lang="pl-PL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48455" y="5964733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5760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99992" y="6014169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296" y="6030044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Wizyta w mieście Brody w dniach 17 – 18 lipca 2014 r</a:t>
            </a:r>
            <a:r>
              <a:rPr lang="pl-PL" sz="1600" dirty="0" smtClean="0"/>
              <a:t>.</a:t>
            </a:r>
          </a:p>
          <a:p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Obraz 11" descr="C:\Users\Joanna\Desktop\UKRAINA\opracowanie na wwww\Opracowanie\2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30425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C:\Users\Joanna\Desktop\UKRAINA\zdjęcia z Ukrainy - lipiec\DSC_017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184575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00488" y="5979825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075" y="6011575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Wizyta w mieście Brody w dniach 17 – 18 lipca 2014 r.</a:t>
            </a:r>
          </a:p>
          <a:p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Obraz 14" descr="C:\Users\Joanna\Desktop\UKRAINA\opracowanie na wwww\Opracowanie\1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636"/>
            <a:ext cx="3857438" cy="30953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w="12700"/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95" y="1654636"/>
            <a:ext cx="4660456" cy="30953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97799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739" y="6041727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Wizyta w mieście Brody w dniach 17 – 18 lipca 2014 r.</a:t>
            </a:r>
          </a:p>
          <a:p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Obraz 13" descr="C:\Users\Joanna\Desktop\UKRAINA\opracowanie na wwww\Opracowanie\5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545609" cy="371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5936" y="6079827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7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Spotkanie w powiecie strzyżowskim w dniach 26 – 27 sierpnia 2014 r.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Obraz 14" descr="C:\Users\Joanna\Desktop\UKRAINA\opracowanie na wwww\Opracowanie\6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616664" cy="363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071" y="6079827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7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Spotkanie w powiecie strzyżowskim w dniach 26 – 27 sierpnia 2014 r</a:t>
            </a:r>
            <a:r>
              <a:rPr lang="pl-PL" sz="1600" dirty="0" smtClean="0"/>
              <a:t>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Obraz 13" descr="C:\Users\Joanna\Desktop\UKRAINA\opracowanie na wwww\Opracowanie\4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315"/>
            <a:ext cx="3816424" cy="300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C:\Users\Joanna\Desktop\UKRAINA\opracowanie na wwww\Opracowanie\3_smal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5430"/>
            <a:ext cx="4392488" cy="304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609" y="610205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21957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smtClean="0"/>
              <a:t>Spotkanie w powiecie strzyżowskim w dniach 26 – 27 sierpnia 2014 r</a:t>
            </a:r>
            <a:r>
              <a:rPr lang="pl-PL" sz="1600" dirty="0" smtClean="0"/>
              <a:t>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6312"/>
            <a:ext cx="4745696" cy="31519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94" y="2208799"/>
            <a:ext cx="4324598" cy="28723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4562475" algn="l"/>
              </a:tabLst>
            </a:pPr>
            <a:r>
              <a:rPr lang="pl-PL" sz="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Program </a:t>
            </a:r>
            <a: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Współpracy Transgranicznej</a:t>
            </a:r>
            <a:r>
              <a:rPr lang="pl-PL" sz="800" dirty="0">
                <a:solidFill>
                  <a:prstClr val="black"/>
                </a:solidFill>
              </a:rPr>
              <a:t/>
            </a:r>
            <a:br>
              <a:rPr lang="pl-PL" sz="800" dirty="0">
                <a:solidFill>
                  <a:prstClr val="black"/>
                </a:solidFill>
              </a:rPr>
            </a:br>
            <a:r>
              <a:rPr lang="pl-PL" sz="8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Polska </a:t>
            </a:r>
            <a: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– Białoruś – Ukraina 2007-2013</a:t>
            </a:r>
            <a:r>
              <a:rPr lang="pl-PL" sz="800" dirty="0">
                <a:solidFill>
                  <a:prstClr val="black"/>
                </a:solidFill>
              </a:rPr>
              <a:t/>
            </a:r>
            <a:br>
              <a:rPr lang="pl-PL" sz="800" dirty="0">
                <a:solidFill>
                  <a:prstClr val="black"/>
                </a:solidFill>
              </a:rPr>
            </a:br>
            <a: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jest </a:t>
            </a:r>
            <a: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współfinansowany ze środków</a:t>
            </a:r>
            <a:b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pl-PL" sz="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l-PL" sz="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Unii </a:t>
            </a:r>
            <a:r>
              <a:rPr lang="pl-PL" sz="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Europejskiej</a:t>
            </a:r>
            <a:r>
              <a:rPr lang="pl-PL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pl-PL" sz="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683" y="5013176"/>
            <a:ext cx="7492633" cy="1621677"/>
          </a:xfrm>
          <a:prstGeom prst="rect">
            <a:avLst/>
          </a:prstGeom>
        </p:spPr>
      </p:pic>
      <p:pic>
        <p:nvPicPr>
          <p:cNvPr id="4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171700" cy="609600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83866"/>
            <a:ext cx="798645" cy="5303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5854721"/>
            <a:ext cx="701101" cy="4511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765" y="5854721"/>
            <a:ext cx="408467" cy="5243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232" y="5866913"/>
            <a:ext cx="414564" cy="49991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26" y="1417639"/>
            <a:ext cx="5457270" cy="362460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15616" y="1105927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prstClr val="black"/>
                </a:solidFill>
              </a:rPr>
              <a:t>Spotkanie w powiecie strzyżowskim w dniach 26 – 27 sierpnia 2014 </a:t>
            </a:r>
            <a:r>
              <a:rPr lang="pl-PL" sz="2000" dirty="0" smtClean="0">
                <a:solidFill>
                  <a:prstClr val="black"/>
                </a:solidFill>
              </a:rPr>
              <a:t>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3128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03216" y="6020768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543" y="6079827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7584" y="972599"/>
            <a:ext cx="756084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pl-PL" sz="1600" dirty="0" smtClean="0"/>
          </a:p>
          <a:p>
            <a:pPr lvl="0" algn="ctr"/>
            <a:r>
              <a:rPr lang="pl-PL" sz="2000" b="1" u="sng" dirty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>
                <a:solidFill>
                  <a:prstClr val="black"/>
                </a:solidFill>
              </a:rPr>
              <a:t>:</a:t>
            </a:r>
            <a:endParaRPr lang="pl-PL" sz="2000" b="1" dirty="0">
              <a:solidFill>
                <a:prstClr val="black"/>
              </a:solidFill>
            </a:endParaRPr>
          </a:p>
          <a:p>
            <a:pPr lvl="0" algn="ctr"/>
            <a:endParaRPr lang="pl-PL" sz="2000" dirty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przeprowadzenie szkolenia w Brodach i</a:t>
            </a:r>
            <a:r>
              <a:rPr lang="uk-UA" sz="2000" dirty="0" smtClean="0"/>
              <a:t> </a:t>
            </a:r>
            <a:r>
              <a:rPr lang="pl-PL" sz="2000" dirty="0" smtClean="0"/>
              <a:t>programu sta</a:t>
            </a:r>
            <a:r>
              <a:rPr lang="uk-UA" sz="2000" dirty="0" smtClean="0"/>
              <a:t>ż</a:t>
            </a:r>
            <a:r>
              <a:rPr lang="pl-PL" sz="2000" dirty="0" smtClean="0"/>
              <a:t>owego w powiecie </a:t>
            </a:r>
            <a:r>
              <a:rPr lang="pl-PL" sz="2000" dirty="0" err="1" smtClean="0"/>
              <a:t>strzy</a:t>
            </a:r>
            <a:r>
              <a:rPr lang="uk-UA" sz="2000" dirty="0" smtClean="0"/>
              <a:t>ż</a:t>
            </a:r>
            <a:r>
              <a:rPr lang="pl-PL" sz="2000" dirty="0" err="1" smtClean="0"/>
              <a:t>owskim</a:t>
            </a:r>
            <a:endParaRPr lang="pl-PL" sz="2000" dirty="0" smtClean="0"/>
          </a:p>
          <a:p>
            <a:r>
              <a:rPr lang="pl-PL" sz="2000" dirty="0" smtClean="0"/>
              <a:t> </a:t>
            </a:r>
          </a:p>
          <a:p>
            <a:pPr algn="ctr"/>
            <a:r>
              <a:rPr lang="pl-PL" sz="2000" dirty="0" smtClean="0"/>
              <a:t>Szkolenie w Brodach (2 dni) kierowane do osób pracujących w branży turystycznej, osób związanych z kulturą oraz zaangażowanych w rozwój lokalnej społeczności, przedstawicieli organizacji publicznych.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Uczestnicy: 15 osób z Polski i 15 osób z Ukrainy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74321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61711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52736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 smtClean="0"/>
              <a:t>Warsztaty tematyczne z zakresu rzemiosła, dziedzictwa kulturowego, turystyki i gastronomii                w Brodach   27- 28 lutego 2015 r.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Obraz 13" descr="C:\Users\Joanna\Desktop\UKRAINA\opracowanie na wwww\Opracowanie\9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19" y="1613471"/>
            <a:ext cx="237626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454" y="1613471"/>
            <a:ext cx="2256738" cy="35283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738" y="6050954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52736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 smtClean="0"/>
              <a:t>Warsztaty tematyczne z zakresu rzemiosła, dziedzictwa kulturowego, turystyki i gastronomii                w Brodach   27- 28 lutego 2015 r.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Obraz 14" descr="C:\Users\Joanna\Desktop\UKRAINA\opracowanie na wwww\Opracowanie\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82" y="1878780"/>
            <a:ext cx="4262275" cy="279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890" y="1878780"/>
            <a:ext cx="4249280" cy="2810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4247" y="593430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1266" y="5972274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2492896"/>
            <a:ext cx="83529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Partner Wiodący mikroprojektu nr 7:      </a:t>
            </a:r>
            <a:r>
              <a:rPr lang="pl-PL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Partner mikroprojektu nr 7:</a:t>
            </a:r>
            <a:endParaRPr lang="pl-PL" sz="2000" b="1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339752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Beneficjent projektu parasolowego:</a:t>
            </a:r>
          </a:p>
          <a:p>
            <a:pPr algn="ctr"/>
            <a:r>
              <a:rPr lang="pl-PL" dirty="0" smtClean="0"/>
              <a:t>Lwowska Asocjacja d. s. Rozwoju Turystyki</a:t>
            </a:r>
          </a:p>
          <a:p>
            <a:pPr algn="ctr"/>
            <a:r>
              <a:rPr lang="pl-PL" dirty="0" smtClean="0"/>
              <a:t> </a:t>
            </a:r>
          </a:p>
          <a:p>
            <a:pPr algn="ctr"/>
            <a:r>
              <a:rPr lang="pl-PL" b="1" dirty="0" smtClean="0"/>
              <a:t>Polski Partner projektu parasolowego:</a:t>
            </a:r>
          </a:p>
          <a:p>
            <a:pPr algn="ctr"/>
            <a:r>
              <a:rPr lang="pl-PL" dirty="0" smtClean="0"/>
              <a:t>Przemyska Agencja Rozwoju Regionalnego</a:t>
            </a:r>
          </a:p>
        </p:txBody>
      </p:sp>
      <p:pic>
        <p:nvPicPr>
          <p:cNvPr id="14" name="Obraz 13" descr="Her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22759" cy="97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Obraz 12" descr="516px-POL_powiat_sztrzyżowski_CO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284984"/>
            <a:ext cx="656959" cy="762447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1475656" y="328498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FF"/>
                </a:solidFill>
              </a:rPr>
              <a:t>Rada Miejska w Brodach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Pl. Rynek 20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Brody, Obwód Lwowski 50600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Tel. +3803266 4-40-35</a:t>
            </a:r>
          </a:p>
          <a:p>
            <a:r>
              <a:rPr lang="pl-PL" dirty="0" err="1" smtClean="0">
                <a:hlinkClick r:id="rId9"/>
              </a:rPr>
              <a:t>www.mbrody.com.ua</a:t>
            </a:r>
            <a:endParaRPr lang="pl-PL" dirty="0" smtClean="0"/>
          </a:p>
          <a:p>
            <a:r>
              <a:rPr lang="pl-PL" dirty="0" err="1" smtClean="0">
                <a:solidFill>
                  <a:srgbClr val="0000FF"/>
                </a:solidFill>
              </a:rPr>
              <a:t>mrbrody@ukr.net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508104" y="3284984"/>
            <a:ext cx="33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FF"/>
                </a:solidFill>
              </a:rPr>
              <a:t>Powiat Strzyżowski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ul. </a:t>
            </a:r>
            <a:r>
              <a:rPr lang="pl-PL" dirty="0" err="1" smtClean="0">
                <a:solidFill>
                  <a:srgbClr val="0000FF"/>
                </a:solidFill>
              </a:rPr>
              <a:t>Przecławczyka</a:t>
            </a:r>
            <a:r>
              <a:rPr lang="pl-PL" dirty="0" smtClean="0">
                <a:solidFill>
                  <a:srgbClr val="0000FF"/>
                </a:solidFill>
              </a:rPr>
              <a:t> 15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38-100 Strzyżów</a:t>
            </a:r>
          </a:p>
          <a:p>
            <a:r>
              <a:rPr lang="pl-PL" dirty="0" smtClean="0">
                <a:solidFill>
                  <a:srgbClr val="0000FF"/>
                </a:solidFill>
              </a:rPr>
              <a:t>Tel./</a:t>
            </a:r>
            <a:r>
              <a:rPr lang="pl-PL" dirty="0" err="1" smtClean="0">
                <a:solidFill>
                  <a:srgbClr val="0000FF"/>
                </a:solidFill>
              </a:rPr>
              <a:t>fax</a:t>
            </a:r>
            <a:r>
              <a:rPr lang="pl-PL" dirty="0" smtClean="0">
                <a:solidFill>
                  <a:srgbClr val="0000FF"/>
                </a:solidFill>
              </a:rPr>
              <a:t> +48 17 2765000,2765 001</a:t>
            </a:r>
          </a:p>
          <a:p>
            <a:r>
              <a:rPr lang="pl-PL" dirty="0" err="1" smtClean="0">
                <a:solidFill>
                  <a:srgbClr val="0000FF"/>
                </a:solidFill>
                <a:hlinkClick r:id="rId10"/>
              </a:rPr>
              <a:t>www.strzyzowski.pl</a:t>
            </a:r>
            <a:endParaRPr lang="pl-PL" dirty="0" smtClean="0">
              <a:solidFill>
                <a:srgbClr val="0000FF"/>
              </a:solidFill>
            </a:endParaRPr>
          </a:p>
          <a:p>
            <a:r>
              <a:rPr lang="pl-PL" dirty="0" err="1" smtClean="0">
                <a:solidFill>
                  <a:srgbClr val="0000FF"/>
                </a:solidFill>
              </a:rPr>
              <a:t>starostwo@strzyzowski.pl</a:t>
            </a:r>
            <a:endParaRPr lang="pl-P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10205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52736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 smtClean="0"/>
              <a:t>Warsztaty tematyczne z zakresu rzemiosła, dziedzictwa kulturowego, turystyki i gastronomii                w Brodach   27- 28 lutego 2015 r.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344816" cy="34825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5983331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10205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052736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 smtClean="0"/>
              <a:t>Warsztaty tematyczne z zakresu rzemiosła, dziedzictwa kulturowego, turystyki i gastronomii                w Brodach   27- 28 lutego 2015 r.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Obraz 14" descr="C:\Users\Joanna\Desktop\UKRAINA\opracowanie na wwww\Opracowanie\10_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1592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0768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10205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9552" y="-547699"/>
            <a:ext cx="763284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pl-PL" sz="1600" dirty="0" smtClean="0"/>
          </a:p>
          <a:p>
            <a:pPr lvl="0" algn="ctr">
              <a:buFont typeface="Arial" pitchFamily="34" charset="0"/>
              <a:buChar char="•"/>
            </a:pPr>
            <a:endParaRPr lang="pl-PL" sz="1600" dirty="0"/>
          </a:p>
          <a:p>
            <a:pPr lvl="0" algn="ctr">
              <a:buFont typeface="Arial" pitchFamily="34" charset="0"/>
              <a:buChar char="•"/>
            </a:pPr>
            <a:endParaRPr lang="pl-PL" sz="1600" dirty="0" smtClean="0"/>
          </a:p>
          <a:p>
            <a:pPr lvl="0"/>
            <a:endParaRPr lang="pl-PL" sz="1600" dirty="0" smtClean="0"/>
          </a:p>
          <a:p>
            <a:pPr lvl="0"/>
            <a:endParaRPr lang="pl-PL" sz="1600" b="1" u="sng" dirty="0">
              <a:solidFill>
                <a:prstClr val="black"/>
              </a:solidFill>
            </a:endParaRPr>
          </a:p>
          <a:p>
            <a:pPr lvl="0"/>
            <a:endParaRPr lang="pl-PL" sz="1600" b="1" u="sng" dirty="0" smtClean="0">
              <a:solidFill>
                <a:prstClr val="black"/>
              </a:solidFill>
            </a:endParaRPr>
          </a:p>
          <a:p>
            <a:pPr lvl="0"/>
            <a:endParaRPr lang="pl-PL" sz="1600" b="1" u="sng" dirty="0">
              <a:solidFill>
                <a:prstClr val="black"/>
              </a:solidFill>
            </a:endParaRPr>
          </a:p>
          <a:p>
            <a:pPr lvl="0"/>
            <a:endParaRPr lang="pl-PL" sz="1600" b="1" u="sng" dirty="0" smtClean="0">
              <a:solidFill>
                <a:prstClr val="black"/>
              </a:solidFill>
            </a:endParaRPr>
          </a:p>
          <a:p>
            <a:pPr lvl="0"/>
            <a:endParaRPr lang="pl-PL" sz="1600" b="1" u="sng" dirty="0">
              <a:solidFill>
                <a:prstClr val="black"/>
              </a:solidFill>
            </a:endParaRPr>
          </a:p>
          <a:p>
            <a:pPr lvl="0"/>
            <a:r>
              <a:rPr lang="pl-PL" sz="2000" b="1" u="sng" dirty="0" smtClean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 smtClean="0">
                <a:solidFill>
                  <a:prstClr val="black"/>
                </a:solidFill>
              </a:rPr>
              <a:t>:</a:t>
            </a:r>
            <a:endParaRPr lang="pl-PL" sz="1600" dirty="0" smtClean="0"/>
          </a:p>
          <a:p>
            <a:pPr lvl="0" algn="ctr">
              <a:buFont typeface="Arial" pitchFamily="34" charset="0"/>
              <a:buChar char="•"/>
            </a:pPr>
            <a:endParaRPr lang="pl-PL" sz="1600" dirty="0"/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2000" dirty="0" smtClean="0"/>
              <a:t>przygotowanie i druk materiałów </a:t>
            </a:r>
          </a:p>
          <a:p>
            <a:pPr lvl="0"/>
            <a:r>
              <a:rPr lang="pl-PL" sz="2000" dirty="0" smtClean="0"/>
              <a:t>(plakaty i ulotki) o potencjale turystycznym </a:t>
            </a:r>
          </a:p>
          <a:p>
            <a:pPr lvl="0"/>
            <a:r>
              <a:rPr lang="pl-PL" sz="2000" dirty="0" smtClean="0"/>
              <a:t>miasta Brody i powiatu strzyżowskiego,</a:t>
            </a:r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Obraz 13" descr="C:\Users\Joanna\Desktop\20150521_13462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4444" y="1704979"/>
            <a:ext cx="3969851" cy="279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20768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79827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61270" y="1733049"/>
            <a:ext cx="460851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l-PL" sz="1600" dirty="0" smtClean="0"/>
              <a:t> </a:t>
            </a:r>
            <a:r>
              <a:rPr lang="pl-PL" sz="2000" b="1" u="sng" dirty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 smtClean="0">
                <a:solidFill>
                  <a:prstClr val="black"/>
                </a:solidFill>
              </a:rPr>
              <a:t>: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endParaRPr lang="pl-PL" sz="2000" dirty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utworzenie wspólnej strony internetowej promującej istniejącą infrastrukturę oraz możliwości rekreacji w regionie,</a:t>
            </a:r>
          </a:p>
          <a:p>
            <a:pPr algn="ctr"/>
            <a:r>
              <a:rPr lang="pl-PL" sz="1100" dirty="0" smtClean="0"/>
              <a:t> </a:t>
            </a:r>
          </a:p>
          <a:p>
            <a:pPr lvl="0" algn="ctr"/>
            <a:endParaRPr lang="pl-PL" sz="1600" dirty="0" smtClean="0"/>
          </a:p>
          <a:p>
            <a:pPr lvl="0" algn="ctr">
              <a:buFont typeface="Arial" pitchFamily="34" charset="0"/>
              <a:buChar char="•"/>
            </a:pPr>
            <a:endParaRPr lang="pl-PL" sz="1600" dirty="0" smtClean="0"/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74" y="213520"/>
            <a:ext cx="8219256" cy="85010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529" y="713616"/>
            <a:ext cx="2684808" cy="440463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74573"/>
              </p:ext>
            </p:extLst>
          </p:nvPr>
        </p:nvGraphicFramePr>
        <p:xfrm>
          <a:off x="827584" y="4869160"/>
          <a:ext cx="7488832" cy="1842506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Beneficjent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Mikroprojektu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Calibri"/>
                          <a:ea typeface="Calibri"/>
                          <a:cs typeface="Times New Roman"/>
                        </a:rPr>
                        <a:t>Lwowska </a:t>
                      </a: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Calibri"/>
                          <a:ea typeface="Calibri"/>
                          <a:cs typeface="Times New Roman"/>
                        </a:rPr>
                        <a:t>Rada </a:t>
                      </a: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Obraz 8" descr="inde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904706"/>
            <a:ext cx="704850" cy="450850"/>
          </a:xfrm>
          <a:prstGeom prst="rect">
            <a:avLst/>
          </a:prstGeom>
          <a:noFill/>
        </p:spPr>
      </p:pic>
      <p:pic>
        <p:nvPicPr>
          <p:cNvPr id="7" name="Obraz 10" descr="Herb powiatu strzy┼╝owskie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828506"/>
            <a:ext cx="419100" cy="495300"/>
          </a:xfrm>
          <a:prstGeom prst="rect">
            <a:avLst/>
          </a:prstGeom>
          <a:noFill/>
        </p:spPr>
      </p:pic>
      <p:pic>
        <p:nvPicPr>
          <p:cNvPr id="8" name="Obraz 9" descr="Herb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62821" y="5828506"/>
            <a:ext cx="409575" cy="527050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39" y="112130"/>
            <a:ext cx="2170364" cy="60965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302093" y="1288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29780" y="17384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2000" b="1" dirty="0" smtClean="0">
                <a:solidFill>
                  <a:prstClr val="black"/>
                </a:solidFill>
              </a:rPr>
              <a:t>     </a:t>
            </a:r>
            <a:r>
              <a:rPr lang="pl-PL" sz="2000" b="1" u="sng" dirty="0" smtClean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 smtClean="0">
                <a:solidFill>
                  <a:prstClr val="black"/>
                </a:solidFill>
              </a:rPr>
              <a:t>:</a:t>
            </a:r>
            <a:endParaRPr lang="pl-PL" sz="2000" b="1" u="sng" dirty="0" smtClean="0">
              <a:solidFill>
                <a:prstClr val="black"/>
              </a:solidFill>
            </a:endParaRPr>
          </a:p>
          <a:p>
            <a:pPr lvl="0"/>
            <a:endParaRPr lang="pl-PL" sz="2000" u="sng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ustawienie 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>znaku </a:t>
            </a: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informacji turystycznej City </a:t>
            </a:r>
            <a:r>
              <a:rPr lang="pl-PL" sz="2000" dirty="0" err="1" smtClean="0">
                <a:solidFill>
                  <a:prstClr val="black"/>
                </a:solidFill>
                <a:ea typeface="+mj-ea"/>
                <a:cs typeface="+mj-cs"/>
              </a:rPr>
              <a:t>Light</a:t>
            </a:r>
            <a:r>
              <a:rPr lang="uk-UA" sz="2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endParaRPr lang="pl-PL" sz="2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7670" y="106933"/>
            <a:ext cx="79864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6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74" y="213520"/>
            <a:ext cx="8219256" cy="85010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74573"/>
              </p:ext>
            </p:extLst>
          </p:nvPr>
        </p:nvGraphicFramePr>
        <p:xfrm>
          <a:off x="827584" y="4869160"/>
          <a:ext cx="7488832" cy="1842506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Beneficjent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Mikroprojektu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Calibri"/>
                          <a:ea typeface="Calibri"/>
                          <a:cs typeface="Times New Roman"/>
                        </a:rPr>
                        <a:t>Lwowska </a:t>
                      </a: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Calibri"/>
                          <a:ea typeface="Calibri"/>
                          <a:cs typeface="Times New Roman"/>
                        </a:rPr>
                        <a:t>Rada </a:t>
                      </a: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Obraz 8" descr="inde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904706"/>
            <a:ext cx="704850" cy="450850"/>
          </a:xfrm>
          <a:prstGeom prst="rect">
            <a:avLst/>
          </a:prstGeom>
          <a:noFill/>
        </p:spPr>
      </p:pic>
      <p:pic>
        <p:nvPicPr>
          <p:cNvPr id="7" name="Obraz 10" descr="Herb powiatu strzy┼╝ows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828506"/>
            <a:ext cx="419100" cy="495300"/>
          </a:xfrm>
          <a:prstGeom prst="rect">
            <a:avLst/>
          </a:prstGeom>
          <a:noFill/>
        </p:spPr>
      </p:pic>
      <p:pic>
        <p:nvPicPr>
          <p:cNvPr id="8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62821" y="5828506"/>
            <a:ext cx="409575" cy="527050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39" y="112130"/>
            <a:ext cx="2170364" cy="60965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302093" y="1288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29780" y="17384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2000" b="1" dirty="0" smtClean="0">
                <a:solidFill>
                  <a:prstClr val="black"/>
                </a:solidFill>
              </a:rPr>
              <a:t>     </a:t>
            </a:r>
            <a:r>
              <a:rPr lang="pl-PL" sz="2000" b="1" u="sng" dirty="0" smtClean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 smtClean="0">
                <a:solidFill>
                  <a:prstClr val="black"/>
                </a:solidFill>
              </a:rPr>
              <a:t>:</a:t>
            </a:r>
            <a:endParaRPr lang="pl-PL" sz="2000" b="1" u="sng" dirty="0" smtClean="0">
              <a:solidFill>
                <a:prstClr val="black"/>
              </a:solidFill>
            </a:endParaRPr>
          </a:p>
          <a:p>
            <a:pPr lvl="0"/>
            <a:endParaRPr lang="pl-PL" sz="2000" u="sng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ustawienie </a:t>
            </a:r>
            <a:r>
              <a:rPr lang="pl-PL" sz="2000" dirty="0">
                <a:solidFill>
                  <a:prstClr val="black"/>
                </a:solidFill>
                <a:ea typeface="+mj-ea"/>
                <a:cs typeface="+mj-cs"/>
              </a:rPr>
              <a:t>znaku </a:t>
            </a:r>
            <a:r>
              <a:rPr lang="pl-PL" sz="2000" dirty="0" smtClean="0">
                <a:solidFill>
                  <a:prstClr val="black"/>
                </a:solidFill>
                <a:ea typeface="+mj-ea"/>
                <a:cs typeface="+mj-cs"/>
              </a:rPr>
              <a:t>informacji turystycznej City </a:t>
            </a:r>
            <a:r>
              <a:rPr lang="pl-PL" sz="2000" dirty="0" err="1" smtClean="0">
                <a:solidFill>
                  <a:prstClr val="black"/>
                </a:solidFill>
                <a:ea typeface="+mj-ea"/>
                <a:cs typeface="+mj-cs"/>
              </a:rPr>
              <a:t>Light</a:t>
            </a:r>
            <a:r>
              <a:rPr lang="uk-UA" sz="2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endParaRPr lang="pl-PL" sz="2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670" y="106933"/>
            <a:ext cx="798645" cy="530398"/>
          </a:xfrm>
          <a:prstGeom prst="rect">
            <a:avLst/>
          </a:prstGeom>
        </p:spPr>
      </p:pic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812196" y="834406"/>
            <a:ext cx="2584928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2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39220" y="6030044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4214" y="6030044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3568" y="1566083"/>
            <a:ext cx="792088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100" dirty="0" smtClean="0"/>
              <a:t> </a:t>
            </a:r>
          </a:p>
          <a:p>
            <a:pPr lvl="0" algn="ctr"/>
            <a:endParaRPr lang="pl-PL" sz="1600" dirty="0" smtClean="0"/>
          </a:p>
          <a:p>
            <a:pPr lvl="0" algn="ctr">
              <a:buFont typeface="Arial" pitchFamily="34" charset="0"/>
              <a:buChar char="•"/>
            </a:pPr>
            <a:endParaRPr lang="pl-PL" sz="1600" dirty="0" smtClean="0"/>
          </a:p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870248"/>
            <a:ext cx="4680519" cy="41890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Mikroprojektu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39220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6039" y="606845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3568" y="1485946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l-PL" sz="1600" dirty="0" smtClean="0"/>
              <a:t> </a:t>
            </a:r>
            <a:r>
              <a:rPr lang="pl-PL" sz="2000" b="1" u="sng" dirty="0">
                <a:solidFill>
                  <a:prstClr val="black"/>
                </a:solidFill>
              </a:rPr>
              <a:t>Dzia</a:t>
            </a:r>
            <a:r>
              <a:rPr lang="uk-UA" sz="2000" b="1" u="sng" dirty="0">
                <a:solidFill>
                  <a:prstClr val="black"/>
                </a:solidFill>
              </a:rPr>
              <a:t>ł</a:t>
            </a:r>
            <a:r>
              <a:rPr lang="pl-PL" sz="2000" b="1" u="sng" dirty="0" err="1">
                <a:solidFill>
                  <a:prstClr val="black"/>
                </a:solidFill>
              </a:rPr>
              <a:t>ania</a:t>
            </a:r>
            <a:r>
              <a:rPr lang="uk-UA" sz="2000" b="1" u="sng" dirty="0">
                <a:solidFill>
                  <a:prstClr val="black"/>
                </a:solidFill>
              </a:rPr>
              <a:t>:</a:t>
            </a:r>
            <a:endParaRPr lang="pl-PL" sz="2000" b="1" dirty="0">
              <a:solidFill>
                <a:prstClr val="black"/>
              </a:solidFill>
            </a:endParaRPr>
          </a:p>
          <a:p>
            <a:pPr lvl="0" algn="ctr"/>
            <a:endParaRPr lang="pl-PL" sz="16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utworzenie filmu promocyjnego o</a:t>
            </a:r>
            <a:r>
              <a:rPr lang="uk-UA" sz="2000" dirty="0" smtClean="0"/>
              <a:t> </a:t>
            </a:r>
            <a:r>
              <a:rPr lang="pl-PL" sz="2000" dirty="0" err="1" smtClean="0"/>
              <a:t>mo</a:t>
            </a:r>
            <a:r>
              <a:rPr lang="uk-UA" sz="2000" dirty="0" smtClean="0"/>
              <a:t>ż</a:t>
            </a:r>
            <a:r>
              <a:rPr lang="pl-PL" sz="2000" dirty="0" smtClean="0"/>
              <a:t>liwo</a:t>
            </a:r>
            <a:r>
              <a:rPr lang="uk-UA" sz="2000" dirty="0" smtClean="0"/>
              <a:t>ś</a:t>
            </a:r>
            <a:r>
              <a:rPr lang="pl-PL" sz="2000" dirty="0" smtClean="0"/>
              <a:t>ciach turystycznych miasta Brody i</a:t>
            </a:r>
            <a:r>
              <a:rPr lang="uk-UA" sz="2000" dirty="0" smtClean="0"/>
              <a:t> </a:t>
            </a:r>
            <a:r>
              <a:rPr lang="pl-PL" sz="2000" dirty="0" smtClean="0"/>
              <a:t>powiatu strzy</a:t>
            </a:r>
            <a:r>
              <a:rPr lang="uk-UA" sz="2000" dirty="0" smtClean="0"/>
              <a:t>ż</a:t>
            </a:r>
            <a:r>
              <a:rPr lang="pl-PL" sz="2000" dirty="0" err="1" smtClean="0"/>
              <a:t>owskiego</a:t>
            </a:r>
            <a:r>
              <a:rPr lang="uk-UA" sz="2000" dirty="0" smtClean="0"/>
              <a:t>, </a:t>
            </a:r>
            <a:endParaRPr lang="pl-PL" sz="2000" dirty="0" smtClean="0"/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utworzenie przenośnego punktu informacji turystycznej/stoiska,</a:t>
            </a:r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organizacja konferencji finałowej w powiecie strzyżowskim i w Brodach.</a:t>
            </a:r>
          </a:p>
          <a:p>
            <a:pPr lvl="0" algn="ctr">
              <a:buFont typeface="Arial" pitchFamily="34" charset="0"/>
              <a:buChar char="•"/>
            </a:pPr>
            <a:endParaRPr lang="pl-PL" sz="1600" dirty="0" smtClean="0"/>
          </a:p>
          <a:p>
            <a:pPr algn="ctr"/>
            <a:endParaRPr lang="pl-PL" sz="1600" dirty="0" smtClean="0"/>
          </a:p>
          <a:p>
            <a:pPr algn="ctr"/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Mikroprojektu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Mikroprojektu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39220" y="602585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6039" y="606845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3568" y="2809383"/>
            <a:ext cx="79208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1600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568" y="162880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pl-PL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Ta </a:t>
            </a:r>
            <a:r>
              <a:rPr lang="pl-PL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prezentacja </a:t>
            </a:r>
            <a:r>
              <a:rPr lang="pl-PL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została </a:t>
            </a:r>
            <a:r>
              <a:rPr lang="pl-PL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wykonana </a:t>
            </a:r>
            <a:r>
              <a:rPr lang="pl-PL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przy pomocy finansowej Unii Europejskiej, w ramach Programu Współpracy Transgranicznej Polska – Białoruś – Ukraina 2007-2013. Odpowiedzialność za zawartość tej publikacji leży wyłącznie po stronie Powiatu Strzyżowskiego i nie może być </a:t>
            </a:r>
            <a:r>
              <a:rPr lang="pl-PL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 żadnym </a:t>
            </a:r>
            <a:r>
              <a:rPr lang="pl-PL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wypadku traktowana jako odzwierciedlenie stanowiska Unii Europejskiej”.</a:t>
            </a:r>
            <a:endParaRPr lang="pl-PL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37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43109"/>
              </p:ext>
            </p:extLst>
          </p:nvPr>
        </p:nvGraphicFramePr>
        <p:xfrm>
          <a:off x="971600" y="5301207"/>
          <a:ext cx="7488832" cy="1556792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15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52739" y="5973059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5973059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1678161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Okres realizacji </a:t>
            </a:r>
            <a:r>
              <a:rPr kumimoji="0" lang="pl-PL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mikroprojektu</a:t>
            </a:r>
            <a:r>
              <a:rPr kumimoji="0" lang="pl-PL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nr 7: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01.07.2014 r. – 30.06.2015 r.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(12 miesięcy)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pl-PL" sz="2000" u="sng" dirty="0" smtClean="0"/>
              <a:t>Wartość </a:t>
            </a:r>
            <a:r>
              <a:rPr lang="pl-PL" sz="2000" u="sng" dirty="0" err="1" smtClean="0"/>
              <a:t>mikroprojektu</a:t>
            </a:r>
            <a:r>
              <a:rPr lang="pl-PL" sz="2000" u="sng" dirty="0" smtClean="0"/>
              <a:t> nr 7:</a:t>
            </a:r>
            <a:endParaRPr lang="pl-PL" sz="2000" dirty="0" smtClean="0"/>
          </a:p>
          <a:p>
            <a:pPr algn="ctr"/>
            <a:r>
              <a:rPr lang="pl-PL" sz="2000" dirty="0" smtClean="0"/>
              <a:t>49 975,75 euro</a:t>
            </a:r>
          </a:p>
          <a:p>
            <a:pPr algn="ctr"/>
            <a:r>
              <a:rPr lang="pl-PL" sz="2000" dirty="0"/>
              <a:t> </a:t>
            </a:r>
            <a:r>
              <a:rPr lang="pl-PL" sz="2000" dirty="0" smtClean="0"/>
              <a:t>   - na działania Rady Miejskiej w Brodach: 31 480,75 euro</a:t>
            </a:r>
          </a:p>
          <a:p>
            <a:pPr algn="ctr"/>
            <a:r>
              <a:rPr lang="pl-PL" sz="2000" dirty="0" smtClean="0"/>
              <a:t>- na działania powiatu strzyżowskiego: 18 495,00 euro</a:t>
            </a:r>
          </a:p>
          <a:p>
            <a:pPr algn="ctr"/>
            <a:endParaRPr lang="pl-PL" sz="1400" u="sng" dirty="0" smtClean="0"/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43109"/>
              </p:ext>
            </p:extLst>
          </p:nvPr>
        </p:nvGraphicFramePr>
        <p:xfrm>
          <a:off x="971600" y="5301207"/>
          <a:ext cx="7488832" cy="1556792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15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52739" y="5973059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5973059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1106860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1400" u="sng" dirty="0" smtClean="0"/>
          </a:p>
          <a:p>
            <a:pPr algn="ctr"/>
            <a:r>
              <a:rPr lang="pl-PL" sz="2000" u="sng" dirty="0" smtClean="0"/>
              <a:t>Poziom współfinansowania</a:t>
            </a:r>
            <a:r>
              <a:rPr lang="pl-PL" sz="2000" dirty="0" smtClean="0"/>
              <a:t>: </a:t>
            </a:r>
          </a:p>
          <a:p>
            <a:pPr algn="ctr"/>
            <a:endParaRPr lang="pl-PL" sz="2000" u="sng" dirty="0" smtClean="0"/>
          </a:p>
          <a:p>
            <a:pPr algn="ctr"/>
            <a:r>
              <a:rPr lang="pl-PL" sz="2000" dirty="0" smtClean="0"/>
              <a:t>90% UE, 10% wkład własny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Kwota dofinansowania dla Rady Miejskiej w Brodach: 28 332,67 euro</a:t>
            </a:r>
          </a:p>
          <a:p>
            <a:pPr algn="ctr"/>
            <a:r>
              <a:rPr lang="pl-PL" sz="2000" dirty="0" smtClean="0"/>
              <a:t>Kwota dofinansowania dla powiatu strzyżowskiego: 16 645,50 euro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Wkład własny:</a:t>
            </a:r>
          </a:p>
          <a:p>
            <a:pPr algn="ctr"/>
            <a:r>
              <a:rPr lang="pl-PL" sz="2000" dirty="0" smtClean="0"/>
              <a:t>Rada Miejska w Brodach: 3 148,08 euro</a:t>
            </a:r>
          </a:p>
          <a:p>
            <a:pPr algn="ctr"/>
            <a:r>
              <a:rPr lang="pl-PL" sz="2000" dirty="0" smtClean="0"/>
              <a:t>Powiat strzyżowski: 1 849,50 euro</a:t>
            </a:r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34109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57602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259632" y="1340768"/>
            <a:ext cx="64807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u="sng" dirty="0" smtClean="0"/>
              <a:t>Cel </a:t>
            </a:r>
            <a:r>
              <a:rPr lang="pl-PL" sz="2000" b="1" u="sng" dirty="0" err="1" smtClean="0"/>
              <a:t>og</a:t>
            </a:r>
            <a:r>
              <a:rPr lang="uk-UA" sz="2000" b="1" u="sng" dirty="0" smtClean="0"/>
              <a:t>ó</a:t>
            </a:r>
            <a:r>
              <a:rPr lang="pl-PL" sz="2000" b="1" u="sng" dirty="0" smtClean="0"/>
              <a:t>lny</a:t>
            </a:r>
            <a:r>
              <a:rPr lang="uk-UA" sz="2000" b="1" u="sng" dirty="0" smtClean="0"/>
              <a:t>: </a:t>
            </a:r>
            <a:endParaRPr lang="pl-PL" sz="2000" b="1" dirty="0" smtClean="0"/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pPr algn="ctr"/>
            <a:r>
              <a:rPr lang="pl-PL" sz="2000" dirty="0" smtClean="0"/>
              <a:t>prezentacja warto</a:t>
            </a:r>
            <a:r>
              <a:rPr lang="uk-UA" sz="2000" dirty="0" smtClean="0"/>
              <a:t>ś</a:t>
            </a:r>
            <a:r>
              <a:rPr lang="pl-PL" sz="2000" dirty="0" smtClean="0"/>
              <a:t>ci i tradycji kulturowych oraz </a:t>
            </a:r>
            <a:r>
              <a:rPr lang="pl-PL" sz="2000" dirty="0" err="1" smtClean="0"/>
              <a:t>mo</a:t>
            </a:r>
            <a:r>
              <a:rPr lang="uk-UA" sz="2000" dirty="0" smtClean="0"/>
              <a:t>ż</a:t>
            </a:r>
            <a:r>
              <a:rPr lang="pl-PL" sz="2000" dirty="0" err="1" smtClean="0"/>
              <a:t>liwo</a:t>
            </a:r>
            <a:r>
              <a:rPr lang="uk-UA" sz="2000" dirty="0" smtClean="0"/>
              <a:t>ś</a:t>
            </a:r>
            <a:r>
              <a:rPr lang="pl-PL" sz="2000" dirty="0" smtClean="0"/>
              <a:t>ci turystycznych miasta Brody i powiatu </a:t>
            </a:r>
            <a:r>
              <a:rPr lang="pl-PL" sz="2000" dirty="0" err="1" smtClean="0"/>
              <a:t>strzy</a:t>
            </a:r>
            <a:r>
              <a:rPr lang="uk-UA" sz="2000" dirty="0" smtClean="0"/>
              <a:t>ż</a:t>
            </a:r>
            <a:r>
              <a:rPr lang="pl-PL" sz="2000" dirty="0" err="1" smtClean="0"/>
              <a:t>owskiego</a:t>
            </a:r>
            <a:r>
              <a:rPr lang="uk-UA" sz="2000" dirty="0" smtClean="0"/>
              <a:t>, </a:t>
            </a:r>
            <a:r>
              <a:rPr lang="pl-PL" sz="2000" dirty="0" smtClean="0"/>
              <a:t>a tak</a:t>
            </a:r>
            <a:r>
              <a:rPr lang="uk-UA" sz="2000" dirty="0" smtClean="0"/>
              <a:t>ż</a:t>
            </a:r>
            <a:r>
              <a:rPr lang="pl-PL" sz="2000" dirty="0" smtClean="0"/>
              <a:t>e </a:t>
            </a:r>
            <a:r>
              <a:rPr lang="pl-PL" sz="2000" dirty="0" err="1" smtClean="0"/>
              <a:t>wsp</a:t>
            </a:r>
            <a:r>
              <a:rPr lang="uk-UA" sz="2000" dirty="0" smtClean="0"/>
              <a:t>ół</a:t>
            </a:r>
            <a:r>
              <a:rPr lang="pl-PL" sz="2000" dirty="0" smtClean="0"/>
              <a:t>praca i wymiana do</a:t>
            </a:r>
            <a:r>
              <a:rPr lang="uk-UA" sz="2000" dirty="0" smtClean="0"/>
              <a:t>ś</a:t>
            </a:r>
            <a:r>
              <a:rPr lang="pl-PL" sz="2000" dirty="0" err="1" smtClean="0"/>
              <a:t>wiadcze</a:t>
            </a:r>
            <a:r>
              <a:rPr lang="uk-UA" sz="2000" dirty="0" smtClean="0"/>
              <a:t>ń </a:t>
            </a:r>
            <a:r>
              <a:rPr lang="pl-PL" sz="2000" dirty="0" smtClean="0"/>
              <a:t>w zakresie turystyki </a:t>
            </a:r>
            <a:r>
              <a:rPr lang="pl-PL" sz="2000" dirty="0" err="1" smtClean="0"/>
              <a:t>pomi</a:t>
            </a:r>
            <a:r>
              <a:rPr lang="uk-UA" sz="2000" dirty="0" smtClean="0"/>
              <a:t>ę</a:t>
            </a:r>
            <a:r>
              <a:rPr lang="pl-PL" sz="2000" dirty="0" err="1" smtClean="0"/>
              <a:t>dzy</a:t>
            </a:r>
            <a:r>
              <a:rPr lang="pl-PL" sz="2000" dirty="0" smtClean="0"/>
              <a:t> </a:t>
            </a:r>
            <a:r>
              <a:rPr lang="pl-PL" sz="2000" dirty="0" err="1" smtClean="0"/>
              <a:t>spo</a:t>
            </a:r>
            <a:r>
              <a:rPr lang="uk-UA" sz="2000" dirty="0" smtClean="0"/>
              <a:t>ł</a:t>
            </a:r>
            <a:r>
              <a:rPr lang="pl-PL" sz="2000" dirty="0" err="1" smtClean="0"/>
              <a:t>eczno</a:t>
            </a:r>
            <a:r>
              <a:rPr lang="uk-UA" sz="2000" dirty="0" smtClean="0"/>
              <a:t>ś</a:t>
            </a:r>
            <a:r>
              <a:rPr lang="pl-PL" sz="2000" dirty="0" err="1" smtClean="0"/>
              <a:t>ciami</a:t>
            </a:r>
            <a:r>
              <a:rPr lang="pl-PL" sz="2000" dirty="0" smtClean="0"/>
              <a:t> oraz organami </a:t>
            </a:r>
            <a:r>
              <a:rPr lang="pl-PL" sz="2000" dirty="0" err="1" smtClean="0"/>
              <a:t>samorz</a:t>
            </a:r>
            <a:r>
              <a:rPr lang="uk-UA" sz="2000" dirty="0" smtClean="0"/>
              <a:t>ą</a:t>
            </a:r>
            <a:r>
              <a:rPr lang="pl-PL" sz="2000" dirty="0" err="1" smtClean="0"/>
              <a:t>dowymi</a:t>
            </a:r>
            <a:r>
              <a:rPr lang="pl-PL" sz="2000" dirty="0" smtClean="0"/>
              <a:t> partner</a:t>
            </a:r>
            <a:r>
              <a:rPr lang="uk-UA" sz="2000" dirty="0" smtClean="0"/>
              <a:t>ó</a:t>
            </a:r>
            <a:r>
              <a:rPr lang="pl-PL" sz="2000" dirty="0" smtClean="0"/>
              <a:t>w</a:t>
            </a:r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63988" y="600937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250" y="609857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43608" y="1431940"/>
            <a:ext cx="7200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u="sng" dirty="0" smtClean="0"/>
              <a:t>Cele szczegółowe:</a:t>
            </a:r>
            <a:endParaRPr lang="pl-PL" sz="2000" b="1" dirty="0" smtClean="0"/>
          </a:p>
          <a:p>
            <a:r>
              <a:rPr lang="pl-PL" sz="2000" dirty="0" smtClean="0"/>
              <a:t> </a:t>
            </a:r>
          </a:p>
          <a:p>
            <a:pPr lvl="0" algn="ctr"/>
            <a:r>
              <a:rPr lang="pl-PL" sz="2000" dirty="0" smtClean="0"/>
              <a:t>1. Nawiązanie kontaktów pomiędzy społecznościami lokalnymi, organizacjami pracowników branży turystycznej i kręgu kulturowego, a także pracowników samorządów lokalnych,</a:t>
            </a:r>
          </a:p>
          <a:p>
            <a:r>
              <a:rPr lang="pl-PL" sz="2000" dirty="0" smtClean="0"/>
              <a:t> </a:t>
            </a:r>
          </a:p>
          <a:p>
            <a:pPr lvl="0" algn="ctr"/>
            <a:r>
              <a:rPr lang="pl-PL" sz="2000" dirty="0" smtClean="0"/>
              <a:t>2. Wdrożenie i utrzymanie informacyjnej i promocyjnej kampanii mającej na celu promowanie rozwoju turystyki i funkcji kulturalnych miasta Brody i powiatu strzyżowskiego,</a:t>
            </a:r>
          </a:p>
          <a:p>
            <a:r>
              <a:rPr lang="pl-PL" sz="1600" dirty="0" smtClean="0"/>
              <a:t> </a:t>
            </a:r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63988" y="6009372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250" y="609857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43608" y="1555050"/>
            <a:ext cx="7200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u="sng" dirty="0" smtClean="0"/>
              <a:t>Cele szczegółowe:</a:t>
            </a:r>
            <a:endParaRPr lang="pl-PL" sz="2000" b="1" dirty="0" smtClean="0"/>
          </a:p>
          <a:p>
            <a:r>
              <a:rPr lang="pl-PL" sz="2000" dirty="0" smtClean="0"/>
              <a:t>  </a:t>
            </a:r>
          </a:p>
          <a:p>
            <a:pPr lvl="0" algn="ctr"/>
            <a:r>
              <a:rPr lang="pl-PL" sz="2000" dirty="0" smtClean="0"/>
              <a:t>3. Wspólne opracowanie i wdrożenie inicjatyw promocyjnych w celu dotarcia do coraz większej liczby turystów (co najmniej </a:t>
            </a:r>
          </a:p>
          <a:p>
            <a:pPr lvl="0" algn="ctr"/>
            <a:r>
              <a:rPr lang="pl-PL" sz="2000" dirty="0" smtClean="0"/>
              <a:t>o 5% rocznie),</a:t>
            </a:r>
          </a:p>
          <a:p>
            <a:r>
              <a:rPr lang="pl-PL" sz="2000" dirty="0" smtClean="0"/>
              <a:t> </a:t>
            </a:r>
          </a:p>
          <a:p>
            <a:pPr lvl="0" algn="ctr"/>
            <a:r>
              <a:rPr lang="pl-PL" sz="2000" dirty="0" smtClean="0"/>
              <a:t>4. Sprzyjanie zatrudnieniu mieszkańców, tworzeniu nowych miejsc pracy w turystyce i usługach, stymulowanie rozwoju mikro i małych przedsiębiorstw powiązanych z turystyką przyjazdową i krajową.</a:t>
            </a:r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endParaRPr lang="pl-PL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01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14155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3003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7" y="1356732"/>
            <a:ext cx="849694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u="sng" dirty="0" err="1" smtClean="0"/>
              <a:t>Dzia</a:t>
            </a:r>
            <a:r>
              <a:rPr lang="uk-UA" sz="2000" b="1" u="sng" dirty="0" smtClean="0"/>
              <a:t>ł</a:t>
            </a:r>
            <a:r>
              <a:rPr lang="pl-PL" sz="2000" b="1" u="sng" dirty="0" err="1" smtClean="0"/>
              <a:t>ania</a:t>
            </a:r>
            <a:r>
              <a:rPr lang="uk-UA" sz="2000" b="1" u="sng" dirty="0" smtClean="0"/>
              <a:t>:</a:t>
            </a:r>
            <a:endParaRPr lang="pl-PL" sz="2000" b="1" dirty="0" smtClean="0"/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przeprowadzenie kampanii promocyjnej projektu</a:t>
            </a:r>
            <a:r>
              <a:rPr lang="uk-UA" sz="2000" dirty="0" smtClean="0"/>
              <a:t>,</a:t>
            </a:r>
            <a:endParaRPr lang="pl-PL" sz="2000" dirty="0" smtClean="0"/>
          </a:p>
          <a:p>
            <a:pPr lvl="0" algn="ctr"/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pl-PL" sz="2000" dirty="0" smtClean="0"/>
              <a:t>przeprowadzenie bada</a:t>
            </a:r>
            <a:r>
              <a:rPr lang="uk-UA" sz="2000" dirty="0" smtClean="0"/>
              <a:t>ń </a:t>
            </a:r>
            <a:r>
              <a:rPr lang="pl-PL" sz="2000" dirty="0" smtClean="0"/>
              <a:t>w zakresie </a:t>
            </a:r>
            <a:r>
              <a:rPr lang="pl-PL" sz="2000" dirty="0" err="1" smtClean="0"/>
              <a:t>mo</a:t>
            </a:r>
            <a:r>
              <a:rPr lang="uk-UA" sz="2000" dirty="0" smtClean="0"/>
              <a:t>ż</a:t>
            </a:r>
            <a:r>
              <a:rPr lang="pl-PL" sz="2000" dirty="0" err="1" smtClean="0"/>
              <a:t>liwo</a:t>
            </a:r>
            <a:r>
              <a:rPr lang="uk-UA" sz="2000" dirty="0" smtClean="0"/>
              <a:t>ś</a:t>
            </a:r>
            <a:r>
              <a:rPr lang="pl-PL" sz="2000" dirty="0" smtClean="0"/>
              <a:t>ci turystycznych partner</a:t>
            </a:r>
            <a:r>
              <a:rPr lang="uk-UA" sz="2000" dirty="0" smtClean="0"/>
              <a:t>ó</a:t>
            </a:r>
            <a:r>
              <a:rPr lang="pl-PL" sz="2000" dirty="0" smtClean="0"/>
              <a:t>w</a:t>
            </a:r>
            <a:r>
              <a:rPr lang="uk-UA" sz="2000" dirty="0" smtClean="0"/>
              <a:t>, </a:t>
            </a:r>
            <a:endParaRPr lang="pl-PL" sz="2000" dirty="0" smtClean="0"/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stworzenie bazy danych istniej</a:t>
            </a:r>
            <a:r>
              <a:rPr lang="uk-UA" sz="2000" dirty="0" smtClean="0"/>
              <a:t>ą</a:t>
            </a:r>
            <a:r>
              <a:rPr lang="pl-PL" sz="2000" dirty="0" err="1" smtClean="0"/>
              <a:t>cych</a:t>
            </a:r>
            <a:r>
              <a:rPr lang="pl-PL" sz="2000" dirty="0" smtClean="0"/>
              <a:t> obiekt</a:t>
            </a:r>
            <a:r>
              <a:rPr lang="uk-UA" sz="2000" dirty="0" smtClean="0"/>
              <a:t>ó</a:t>
            </a:r>
            <a:r>
              <a:rPr lang="pl-PL" sz="2000" dirty="0" smtClean="0"/>
              <a:t>w historycznych</a:t>
            </a:r>
            <a:r>
              <a:rPr lang="uk-UA" sz="2000" dirty="0" smtClean="0"/>
              <a:t>, </a:t>
            </a:r>
            <a:r>
              <a:rPr lang="pl-PL" sz="2000" dirty="0" smtClean="0"/>
              <a:t>architektonicznych i kulturalnych</a:t>
            </a:r>
            <a:r>
              <a:rPr lang="uk-UA" sz="2000" dirty="0" smtClean="0"/>
              <a:t>, </a:t>
            </a:r>
            <a:r>
              <a:rPr lang="pl-PL" sz="2000" dirty="0" err="1" smtClean="0"/>
              <a:t>zabytk</a:t>
            </a:r>
            <a:r>
              <a:rPr lang="uk-UA" sz="2000" dirty="0" smtClean="0"/>
              <a:t>ó</a:t>
            </a:r>
            <a:r>
              <a:rPr lang="pl-PL" sz="2000" dirty="0" smtClean="0"/>
              <a:t>w przyrodniczych</a:t>
            </a:r>
            <a:r>
              <a:rPr lang="uk-UA" sz="2000" dirty="0" smtClean="0"/>
              <a:t>, </a:t>
            </a:r>
            <a:endParaRPr lang="pl-PL" sz="2000" dirty="0" smtClean="0"/>
          </a:p>
          <a:p>
            <a:pPr algn="ctr"/>
            <a:r>
              <a:rPr lang="uk-UA" sz="2000" dirty="0" smtClean="0"/>
              <a:t> </a:t>
            </a:r>
            <a:endParaRPr lang="pl-PL" sz="2000" dirty="0" smtClean="0"/>
          </a:p>
          <a:p>
            <a:endParaRPr lang="pl-PL" sz="16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800100" cy="533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3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171700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2" y="26064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Współpracy </a:t>
            </a:r>
            <a:r>
              <a:rPr lang="pl-PL" sz="8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Transgranicznej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Polska – Białoruś – Ukraina 2007-2013</a:t>
            </a:r>
            <a:endParaRPr lang="pl-PL" sz="6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jest współfinansowany ze środków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62475" algn="l"/>
              </a:tabLst>
            </a:pPr>
            <a:r>
              <a:rPr lang="pl-PL" sz="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Unii Europejskiej</a:t>
            </a:r>
            <a:r>
              <a:rPr lang="pl-PL" sz="600" dirty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971600" y="5273823"/>
          <a:ext cx="7488832" cy="1584177"/>
        </p:xfrm>
        <a:graphic>
          <a:graphicData uri="http://schemas.openxmlformats.org/drawingml/2006/table">
            <a:tbl>
              <a:tblPr/>
              <a:tblGrid>
                <a:gridCol w="2338060"/>
                <a:gridCol w="2653922"/>
                <a:gridCol w="2496850"/>
              </a:tblGrid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Beneficjent projektu parasolowego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Wiodący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Partner </a:t>
                      </a:r>
                      <a:r>
                        <a:rPr lang="pl-PL" sz="1000" b="1" dirty="0" err="1">
                          <a:latin typeface="Calibri"/>
                          <a:ea typeface="Calibri"/>
                          <a:cs typeface="Times New Roman"/>
                        </a:rPr>
                        <a:t>Mikroprojektu</a:t>
                      </a:r>
                      <a:r>
                        <a:rPr lang="pl-PL" sz="1000" b="1" dirty="0">
                          <a:latin typeface="Calibri"/>
                          <a:ea typeface="Calibri"/>
                          <a:cs typeface="Times New Roman"/>
                        </a:rPr>
                        <a:t> N° 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Lwowska Asocjacja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d.s. Rozwoju Turystyki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Rada Miejska w Brodach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Calibri"/>
                          <a:ea typeface="Calibri"/>
                          <a:cs typeface="Times New Roman"/>
                        </a:rPr>
                        <a:t>Powiat Strzyżowski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1" name="Obraz 9" descr="Herb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7212" y="6014155"/>
            <a:ext cx="409575" cy="527050"/>
          </a:xfrm>
          <a:prstGeom prst="rect">
            <a:avLst/>
          </a:prstGeom>
          <a:noFill/>
        </p:spPr>
      </p:pic>
      <p:pic>
        <p:nvPicPr>
          <p:cNvPr id="2060" name="Obraz 10" descr="Herb powiatu strzy┼╝ow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092" y="6030030"/>
            <a:ext cx="419100" cy="495300"/>
          </a:xfrm>
          <a:prstGeom prst="rect">
            <a:avLst/>
          </a:prstGeom>
          <a:noFill/>
        </p:spPr>
      </p:pic>
      <p:pic>
        <p:nvPicPr>
          <p:cNvPr id="2062" name="Obraz 8" descr="inde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102052"/>
            <a:ext cx="704850" cy="45085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1173088"/>
            <a:ext cx="849694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u="sng" dirty="0" smtClean="0"/>
              <a:t>Dzia</a:t>
            </a:r>
            <a:r>
              <a:rPr lang="uk-UA" sz="2000" b="1" u="sng" dirty="0" smtClean="0"/>
              <a:t>ł</a:t>
            </a:r>
            <a:r>
              <a:rPr lang="pl-PL" sz="2000" b="1" u="sng" dirty="0" err="1" smtClean="0"/>
              <a:t>ania</a:t>
            </a:r>
            <a:r>
              <a:rPr lang="uk-UA" sz="2000" b="1" u="sng" dirty="0" smtClean="0"/>
              <a:t>:</a:t>
            </a:r>
            <a:endParaRPr lang="pl-PL" sz="2000" b="1" dirty="0" smtClean="0"/>
          </a:p>
          <a:p>
            <a:pPr algn="ctr"/>
            <a:r>
              <a:rPr lang="uk-UA" sz="2000" dirty="0" smtClean="0"/>
              <a:t>  </a:t>
            </a:r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przeprowadzenie spotkań roboczo – studyjnych,</a:t>
            </a:r>
          </a:p>
          <a:p>
            <a:pPr algn="ctr"/>
            <a:r>
              <a:rPr lang="pl-PL" sz="2000" dirty="0" smtClean="0"/>
              <a:t> </a:t>
            </a:r>
          </a:p>
          <a:p>
            <a:pPr algn="ctr"/>
            <a:r>
              <a:rPr lang="pl-PL" sz="2000" dirty="0" smtClean="0"/>
              <a:t>Dwa spotkania roboczo-studyjne partnerów w Polsce i na Ukrainie mające na celu m. in.: zaciśnięcie stosunków obu partnerów, prezentację samorządów partnerskich (w szczególności w aspekcie dziedzictwa kulturowego; wymiany doświadczeń; rozwoju lokalnego; kultury; sportu i rekreacji); wizytacja wybranych elementów dziedzictwa kulturowego; omówienie działań i tematów projektowych, inne sprawy bieżące. 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Uczestnicy: 8 osób z każdego samorządu, łącznie 16 osób.</a:t>
            </a:r>
          </a:p>
          <a:p>
            <a:endParaRPr lang="pl-PL" sz="16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30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1594</Words>
  <Application>Microsoft Office PowerPoint</Application>
  <PresentationFormat>Pokaz na ekranie (4:3)</PresentationFormat>
  <Paragraphs>493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Program Współpracy Transgranicznej                                                                                                                                                                                                                                                                              Polska – Białoruś – Ukraina 2007-2013                                                                                                                                                                                                                                                                        jest współfinansowany ze środków                                                                                                                                                                                                                                      Unii Europejskiej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  </vt:lpstr>
      <vt:lpstr>Prezentacja programu PowerPoint</vt:lpstr>
      <vt:lpstr>Prezentacja programu PowerPoint</vt:lpstr>
      <vt:lpstr>Prezentacja programu PowerPoint</vt:lpstr>
    </vt:vector>
  </TitlesOfParts>
  <Company>Frogart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Jorek</dc:creator>
  <cp:lastModifiedBy>Joanna</cp:lastModifiedBy>
  <cp:revision>41</cp:revision>
  <dcterms:created xsi:type="dcterms:W3CDTF">2015-05-25T13:07:15Z</dcterms:created>
  <dcterms:modified xsi:type="dcterms:W3CDTF">2015-05-29T06:20:23Z</dcterms:modified>
</cp:coreProperties>
</file>